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sldIdLst>
    <p:sldId id="261" r:id="rId2"/>
    <p:sldId id="267" r:id="rId3"/>
    <p:sldId id="263" r:id="rId4"/>
    <p:sldId id="265" r:id="rId5"/>
    <p:sldId id="262" r:id="rId6"/>
    <p:sldId id="26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1755355-3E9E-47D5-B5E5-4955098399A0}">
          <p14:sldIdLst>
            <p14:sldId id="261"/>
            <p14:sldId id="267"/>
            <p14:sldId id="263"/>
            <p14:sldId id="265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338"/>
    <a:srgbClr val="1F5BFF"/>
    <a:srgbClr val="1B2768"/>
    <a:srgbClr val="7F2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8" autoAdjust="0"/>
    <p:restoredTop sz="94620" autoAdjust="0"/>
  </p:normalViewPr>
  <p:slideViewPr>
    <p:cSldViewPr snapToGrid="0">
      <p:cViewPr varScale="1">
        <p:scale>
          <a:sx n="96" d="100"/>
          <a:sy n="96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2025\isras\&#1044;&#1088;&#1086;&#1073;&#1080;&#1078;&#1077;&#1074;&#1089;&#1082;&#1072;&#1103;%20&#1082;&#1086;&#1085;&#1092;&#1077;&#1088;&#1077;&#1085;&#1094;&#1080;&#1103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240774935698632E-2"/>
          <c:y val="6.9408093389909539E-2"/>
          <c:w val="0.77019054868443948"/>
          <c:h val="0.8132905606819902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Лист1!$A$3</c:f>
              <c:strCache>
                <c:ptCount val="1"/>
                <c:pt idx="0">
                  <c:v>Нет, совсем не оправдались</c:v>
                </c:pt>
              </c:strCache>
            </c:strRef>
          </c:tx>
          <c:spPr>
            <a:ln w="476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35"/>
            <c:spPr>
              <a:solidFill>
                <a:srgbClr val="C00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19.8</c:v>
                </c:pt>
                <c:pt idx="1">
                  <c:v>20.399999999999999</c:v>
                </c:pt>
                <c:pt idx="2">
                  <c:v>29.8</c:v>
                </c:pt>
                <c:pt idx="3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B5-4635-B067-269116448112}"/>
            </c:ext>
          </c:extLst>
        </c:ser>
        <c:ser>
          <c:idx val="0"/>
          <c:order val="1"/>
          <c:tx>
            <c:strRef>
              <c:f>Лист1!$A$2</c:f>
              <c:strCache>
                <c:ptCount val="1"/>
                <c:pt idx="0">
                  <c:v>Да,оправдались полностью</c:v>
                </c:pt>
              </c:strCache>
            </c:strRef>
          </c:tx>
          <c:spPr>
            <a:ln w="4762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35"/>
            <c:spPr>
              <a:solidFill>
                <a:schemeClr val="accent6"/>
              </a:solidFill>
              <a:ln w="9525">
                <a:solidFill>
                  <a:schemeClr val="accent6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38.200000000000003</c:v>
                </c:pt>
                <c:pt idx="1">
                  <c:v>31.7</c:v>
                </c:pt>
                <c:pt idx="2">
                  <c:v>21.2</c:v>
                </c:pt>
                <c:pt idx="3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B5-4635-B067-269116448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419296"/>
        <c:axId val="1034420016"/>
      </c:lineChart>
      <c:catAx>
        <c:axId val="103441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4420016"/>
        <c:crosses val="autoZero"/>
        <c:auto val="1"/>
        <c:lblAlgn val="ctr"/>
        <c:lblOffset val="100"/>
        <c:noMultiLvlLbl val="0"/>
      </c:catAx>
      <c:valAx>
        <c:axId val="1034420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441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410025945765657"/>
          <c:y val="0.18024298059299163"/>
          <c:w val="0.23500587085681227"/>
          <c:h val="0.753784510288859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1097B-7F70-4942-B986-DA9D183F191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4AACF-8274-4164-9883-33D279D859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0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4AACF-8274-4164-9883-33D279D859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3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>
            <a:extLst>
              <a:ext uri="{FF2B5EF4-FFF2-40B4-BE49-F238E27FC236}">
                <a16:creationId xmlns:a16="http://schemas.microsoft.com/office/drawing/2014/main" id="{50F269BF-7FB2-5679-637B-9A14487711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438" y="348869"/>
            <a:ext cx="1010789" cy="101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2B9C4-73A7-4104-B0CB-431F20DD6C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1977" y="2194139"/>
            <a:ext cx="9409996" cy="2387600"/>
          </a:xfrm>
        </p:spPr>
        <p:txBody>
          <a:bodyPr anchor="ctr"/>
          <a:lstStyle>
            <a:lvl1pPr algn="l">
              <a:defRPr sz="3200" b="1">
                <a:solidFill>
                  <a:srgbClr val="E20338"/>
                </a:solidFill>
                <a:latin typeface="+mn-lt"/>
              </a:defRPr>
            </a:lvl1pPr>
          </a:lstStyle>
          <a:p>
            <a:r>
              <a:rPr lang="ru-RU" dirty="0"/>
              <a:t>Название доклада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5E3B90-7CA1-4965-8B06-ED44744F3C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74833" y="4907756"/>
            <a:ext cx="7907140" cy="109598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ФИО автора</a:t>
            </a:r>
          </a:p>
          <a:p>
            <a:r>
              <a:rPr lang="ru-RU" dirty="0"/>
              <a:t>Аффилиация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C62515-70C1-6A68-469F-DF412B8A349F}"/>
              </a:ext>
            </a:extLst>
          </p:cNvPr>
          <p:cNvSpPr txBox="1"/>
          <p:nvPr userDrawn="1"/>
        </p:nvSpPr>
        <p:spPr>
          <a:xfrm>
            <a:off x="3214956" y="431558"/>
            <a:ext cx="4787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0" i="0" dirty="0">
                <a:solidFill>
                  <a:srgbClr val="000000"/>
                </a:solidFill>
                <a:effectLst/>
                <a:latin typeface="+mj-lt"/>
              </a:rPr>
              <a:t>Круглый стол</a:t>
            </a:r>
            <a:endParaRPr lang="ru-RU" sz="2000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244832-B6F5-D5BA-3D29-43EDDC8DA087}"/>
              </a:ext>
            </a:extLst>
          </p:cNvPr>
          <p:cNvSpPr txBox="1"/>
          <p:nvPr userDrawn="1"/>
        </p:nvSpPr>
        <p:spPr>
          <a:xfrm>
            <a:off x="5065069" y="6253492"/>
            <a:ext cx="2995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0" dirty="0">
                <a:solidFill>
                  <a:srgbClr val="000000"/>
                </a:solidFill>
                <a:effectLst/>
                <a:latin typeface="+mj-lt"/>
              </a:rPr>
              <a:t>25 февраля 2026 г.</a:t>
            </a:r>
            <a:endParaRPr lang="ru-RU" sz="2000" dirty="0"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B956D5-ADC1-7AF6-F599-D562192896F4}"/>
              </a:ext>
            </a:extLst>
          </p:cNvPr>
          <p:cNvSpPr txBox="1"/>
          <p:nvPr userDrawn="1"/>
        </p:nvSpPr>
        <p:spPr>
          <a:xfrm>
            <a:off x="3214956" y="759164"/>
            <a:ext cx="5441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fontAlgn="ctr" latinLnBrk="0" hangingPunct="1"/>
            <a:r>
              <a:rPr lang="ru-RU" sz="2000" b="1" i="0" kern="1200" dirty="0">
                <a:solidFill>
                  <a:srgbClr val="000000"/>
                </a:solidFill>
                <a:effectLst/>
                <a:latin typeface="+mj-lt"/>
                <a:ea typeface="+mn-ea"/>
                <a:cs typeface="+mn-cs"/>
              </a:rPr>
              <a:t>Российское образование сегодня</a:t>
            </a:r>
          </a:p>
          <a:p>
            <a:pPr marL="0" algn="l" defTabSz="914400" rtl="0" eaLnBrk="1" fontAlgn="ctr" latinLnBrk="0" hangingPunct="1"/>
            <a:r>
              <a:rPr lang="ru-RU" sz="2000" b="1" i="0" kern="1200" dirty="0">
                <a:solidFill>
                  <a:srgbClr val="000000"/>
                </a:solidFill>
                <a:effectLst/>
                <a:latin typeface="+mj-lt"/>
                <a:ea typeface="+mn-ea"/>
                <a:cs typeface="+mn-cs"/>
              </a:rPr>
              <a:t>«</a:t>
            </a:r>
            <a:r>
              <a:rPr lang="ru-RU" sz="2000" b="1" dirty="0"/>
              <a:t>Нелинейность, адаптивность, вариативность</a:t>
            </a:r>
            <a:r>
              <a:rPr lang="ru-RU" sz="2000" b="1" i="0" kern="1200" dirty="0">
                <a:solidFill>
                  <a:srgbClr val="000000"/>
                </a:solidFill>
                <a:effectLst/>
                <a:latin typeface="+mj-lt"/>
                <a:ea typeface="+mn-ea"/>
                <a:cs typeface="+mn-cs"/>
              </a:rPr>
              <a:t>»</a:t>
            </a:r>
          </a:p>
        </p:txBody>
      </p:sp>
      <p:sp>
        <p:nvSpPr>
          <p:cNvPr id="34" name="Рисунок 33">
            <a:extLst>
              <a:ext uri="{FF2B5EF4-FFF2-40B4-BE49-F238E27FC236}">
                <a16:creationId xmlns:a16="http://schemas.microsoft.com/office/drawing/2014/main" id="{80F6D67B-E4FA-6492-27DE-B6E841A93F4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71977" y="4907755"/>
            <a:ext cx="1423739" cy="110398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ru-RU" dirty="0"/>
              <a:t>Логотип организации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6C4523A-4304-A6D7-600E-FDCA5CC6DD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687" y="424190"/>
            <a:ext cx="814956" cy="81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 hidden="1">
            <a:extLst>
              <a:ext uri="{FF2B5EF4-FFF2-40B4-BE49-F238E27FC236}">
                <a16:creationId xmlns:a16="http://schemas.microsoft.com/office/drawing/2014/main" id="{9C007E21-C2B3-AE6F-F37F-AA005178FA09}"/>
              </a:ext>
            </a:extLst>
          </p:cNvPr>
          <p:cNvCxnSpPr>
            <a:cxnSpLocks/>
          </p:cNvCxnSpPr>
          <p:nvPr userDrawn="1"/>
        </p:nvCxnSpPr>
        <p:spPr>
          <a:xfrm>
            <a:off x="3335984" y="1537233"/>
            <a:ext cx="528093" cy="0"/>
          </a:xfrm>
          <a:prstGeom prst="line">
            <a:avLst/>
          </a:prstGeom>
          <a:ln w="41275">
            <a:solidFill>
              <a:srgbClr val="1F5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301C2A-4AFC-D2AF-F55F-4EC1BCBE04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22771" y="0"/>
            <a:ext cx="2130519" cy="213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84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3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3CD7034-E269-69BA-4585-E7DFFF9DD9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49047" y="114794"/>
            <a:ext cx="1029811" cy="102981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41329-0C59-4CA0-8615-D4D32C047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606"/>
            <a:ext cx="10515600" cy="1029812"/>
          </a:xfrm>
        </p:spPr>
        <p:txBody>
          <a:bodyPr>
            <a:normAutofit/>
          </a:bodyPr>
          <a:lstStyle>
            <a:lvl1pPr>
              <a:tabLst>
                <a:tab pos="3498850" algn="l"/>
              </a:tabLst>
              <a:defRPr sz="3600" b="1">
                <a:solidFill>
                  <a:srgbClr val="E20338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EAB8EA-6A22-4BA5-802F-87F2CBA8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DEB63F-4F0F-470D-8E49-2823CF39B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A8B468-DC13-0D9C-9F67-298045F52325}"/>
              </a:ext>
            </a:extLst>
          </p:cNvPr>
          <p:cNvSpPr txBox="1"/>
          <p:nvPr userDrawn="1"/>
        </p:nvSpPr>
        <p:spPr>
          <a:xfrm>
            <a:off x="6096001" y="432547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+mj-lt"/>
              </a:rPr>
              <a:t>Круглый стол </a:t>
            </a:r>
            <a:r>
              <a:rPr lang="ru-RU" sz="2000" b="1" i="0" kern="1200" dirty="0">
                <a:solidFill>
                  <a:srgbClr val="000000"/>
                </a:solidFill>
                <a:effectLst/>
                <a:latin typeface="+mj-lt"/>
                <a:ea typeface="+mn-ea"/>
                <a:cs typeface="+mn-cs"/>
              </a:rPr>
              <a:t>Российское образование сегодня</a:t>
            </a:r>
          </a:p>
        </p:txBody>
      </p:sp>
      <p:sp>
        <p:nvSpPr>
          <p:cNvPr id="11" name="Дата 2">
            <a:extLst>
              <a:ext uri="{FF2B5EF4-FFF2-40B4-BE49-F238E27FC236}">
                <a16:creationId xmlns:a16="http://schemas.microsoft.com/office/drawing/2014/main" id="{96FE2A72-7013-0142-9384-C71EC8BBAA0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25.02.2025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2" name="Номер слайда 4">
            <a:extLst>
              <a:ext uri="{FF2B5EF4-FFF2-40B4-BE49-F238E27FC236}">
                <a16:creationId xmlns:a16="http://schemas.microsoft.com/office/drawing/2014/main" id="{4EF4ECB1-9EC3-9A3C-F761-D31C22672E3E}"/>
              </a:ext>
            </a:extLst>
          </p:cNvPr>
          <p:cNvSpPr txBox="1">
            <a:spLocks/>
          </p:cNvSpPr>
          <p:nvPr userDrawn="1"/>
        </p:nvSpPr>
        <p:spPr>
          <a:xfrm>
            <a:off x="8610600" y="63612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A7D8D-8E19-4992-B8CA-FD3BC51C4618}" type="slidenum">
              <a:rPr lang="ru-RU" sz="1400" smtClean="0">
                <a:solidFill>
                  <a:schemeClr val="tx1"/>
                </a:solidFill>
              </a:rPr>
              <a:pPr/>
              <a:t>‹#›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B02F9D2E-5C70-09C1-19E5-F2D248752C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90763"/>
            <a:ext cx="10515600" cy="40608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79857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ференция_внутр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hidden="1">
            <a:extLst>
              <a:ext uri="{FF2B5EF4-FFF2-40B4-BE49-F238E27FC236}">
                <a16:creationId xmlns:a16="http://schemas.microsoft.com/office/drawing/2014/main" id="{92C87574-36CC-C4C8-A007-B961C86EBD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5957" y="935697"/>
            <a:ext cx="1054021" cy="754374"/>
          </a:xfrm>
          <a:prstGeom prst="rect">
            <a:avLst/>
          </a:prstGeom>
        </p:spPr>
      </p:pic>
      <p:cxnSp>
        <p:nvCxnSpPr>
          <p:cNvPr id="12" name="Прямая соединительная линия 11" hidden="1">
            <a:extLst>
              <a:ext uri="{FF2B5EF4-FFF2-40B4-BE49-F238E27FC236}">
                <a16:creationId xmlns:a16="http://schemas.microsoft.com/office/drawing/2014/main" id="{17E2B641-914D-FFB1-38FE-37CBCB5461F2}"/>
              </a:ext>
            </a:extLst>
          </p:cNvPr>
          <p:cNvCxnSpPr/>
          <p:nvPr userDrawn="1"/>
        </p:nvCxnSpPr>
        <p:spPr>
          <a:xfrm>
            <a:off x="9835106" y="1013175"/>
            <a:ext cx="293544" cy="0"/>
          </a:xfrm>
          <a:prstGeom prst="line">
            <a:avLst/>
          </a:prstGeom>
          <a:ln w="31750">
            <a:solidFill>
              <a:srgbClr val="1F5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83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93AA0A-B406-423C-8CF5-1BFA9EC2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28CFDE-7729-4190-AB22-26014814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DE1285-A183-4270-8FF1-F3DA6D34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053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BF025-CA91-4E68-9FD0-162EFEF76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2749D0-B91D-4618-83D3-22998760D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2462" y="1825625"/>
            <a:ext cx="56613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954DDC-6480-49AC-825E-0C5D2F8F9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0404E-FA41-4A4B-B134-BA3599E72FBB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707F02-1577-4D06-BEDD-226F3EE65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C1F4AB-E1C9-4894-A4D2-194B7D16B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A7343-F9F5-5144-23D0-FCEC8481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>
              <a:solidFill>
                <a:srgbClr val="E20338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818643-2689-1A34-693C-449CB529E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413DC498-F28C-7F60-A921-8F7561B227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023328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E966A-DD1C-7C81-E59C-4E1E07DC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A4F441-306F-A754-BD1D-B3442595A4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05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01EF83-A39D-B037-1873-C6F604791D21}"/>
              </a:ext>
            </a:extLst>
          </p:cNvPr>
          <p:cNvSpPr txBox="1"/>
          <p:nvPr/>
        </p:nvSpPr>
        <p:spPr>
          <a:xfrm>
            <a:off x="2364936" y="2413337"/>
            <a:ext cx="8465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/>
              <a:t>Пример заполнения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5477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CD17B-0A9A-51F3-65B4-9EE721BAF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B2997825-6111-AE5D-5FAA-B5595EC1BFEF}"/>
              </a:ext>
            </a:extLst>
          </p:cNvPr>
          <p:cNvSpPr txBox="1">
            <a:spLocks/>
          </p:cNvSpPr>
          <p:nvPr/>
        </p:nvSpPr>
        <p:spPr>
          <a:xfrm>
            <a:off x="1991877" y="4483540"/>
            <a:ext cx="8653500" cy="129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800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C26E52F0-F2EA-4441-3F33-11294DCCE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5960" y="-1747784"/>
            <a:ext cx="295055" cy="27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Заголовок 24">
            <a:extLst>
              <a:ext uri="{FF2B5EF4-FFF2-40B4-BE49-F238E27FC236}">
                <a16:creationId xmlns:a16="http://schemas.microsoft.com/office/drawing/2014/main" id="{9F57D176-1C04-07A4-E88A-1ADBC6365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rgbClr val="E20338"/>
                </a:solidFill>
              </a:rPr>
              <a:t>Потенциал дополнительного профессионального образования и траекторий наставничества в России в 2026 году</a:t>
            </a:r>
          </a:p>
        </p:txBody>
      </p:sp>
      <p:sp>
        <p:nvSpPr>
          <p:cNvPr id="26" name="Подзаголовок 25">
            <a:extLst>
              <a:ext uri="{FF2B5EF4-FFF2-40B4-BE49-F238E27FC236}">
                <a16:creationId xmlns:a16="http://schemas.microsoft.com/office/drawing/2014/main" id="{F0463014-126F-CA95-8C07-90AC3C01EA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Мамонова Ольга Николаевна</a:t>
            </a:r>
            <a:br>
              <a:rPr lang="ru-RU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ru-RU" sz="1600" dirty="0"/>
              <a:t>Институт социологии ФНИСЦ РАН</a:t>
            </a:r>
          </a:p>
          <a:p>
            <a:endParaRPr lang="ru-RU" sz="1600" dirty="0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A31A37A-3BF2-275F-1775-31A51CE698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81E75D2-3D85-E5E9-0D9B-B11E9E4AE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625" y="4705574"/>
            <a:ext cx="856635" cy="94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57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C9E2F65-4AF3-BFC0-6545-02FF664D8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Оправдание ожиданий и курс обучения , %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F7B04A49-CA84-ED34-B10B-5BA09D1DD6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310661"/>
              </p:ext>
            </p:extLst>
          </p:nvPr>
        </p:nvGraphicFramePr>
        <p:xfrm>
          <a:off x="285029" y="2174418"/>
          <a:ext cx="11189109" cy="3778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69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888A2-1403-8BE5-2CF7-8275928E4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94C61-B9FD-0797-AACE-4DBD99B4A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606"/>
            <a:ext cx="9240078" cy="1029812"/>
          </a:xfrm>
        </p:spPr>
        <p:txBody>
          <a:bodyPr>
            <a:normAutofit fontScale="90000"/>
          </a:bodyPr>
          <a:lstStyle/>
          <a:p>
            <a:r>
              <a:rPr lang="ru-RU" dirty="0"/>
              <a:t>Длина траекторий различных поколений, выраженная в количестве лет обучения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B560014-3ACF-1191-53E8-03E3A5838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24298"/>
              </p:ext>
            </p:extLst>
          </p:nvPr>
        </p:nvGraphicFramePr>
        <p:xfrm>
          <a:off x="1005992" y="2373201"/>
          <a:ext cx="10180016" cy="3679728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744912">
                  <a:extLst>
                    <a:ext uri="{9D8B030D-6E8A-4147-A177-3AD203B41FA5}">
                      <a16:colId xmlns:a16="http://schemas.microsoft.com/office/drawing/2014/main" val="4214721339"/>
                    </a:ext>
                  </a:extLst>
                </a:gridCol>
                <a:gridCol w="1441174">
                  <a:extLst>
                    <a:ext uri="{9D8B030D-6E8A-4147-A177-3AD203B41FA5}">
                      <a16:colId xmlns:a16="http://schemas.microsoft.com/office/drawing/2014/main" val="93473974"/>
                    </a:ext>
                  </a:extLst>
                </a:gridCol>
                <a:gridCol w="1182757">
                  <a:extLst>
                    <a:ext uri="{9D8B030D-6E8A-4147-A177-3AD203B41FA5}">
                      <a16:colId xmlns:a16="http://schemas.microsoft.com/office/drawing/2014/main" val="744127867"/>
                    </a:ext>
                  </a:extLst>
                </a:gridCol>
                <a:gridCol w="1182756">
                  <a:extLst>
                    <a:ext uri="{9D8B030D-6E8A-4147-A177-3AD203B41FA5}">
                      <a16:colId xmlns:a16="http://schemas.microsoft.com/office/drawing/2014/main" val="2285160718"/>
                    </a:ext>
                  </a:extLst>
                </a:gridCol>
                <a:gridCol w="1316452">
                  <a:extLst>
                    <a:ext uri="{9D8B030D-6E8A-4147-A177-3AD203B41FA5}">
                      <a16:colId xmlns:a16="http://schemas.microsoft.com/office/drawing/2014/main" val="260231222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425704851"/>
                    </a:ext>
                  </a:extLst>
                </a:gridCol>
              </a:tblGrid>
              <a:tr h="3583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Поколение</a:t>
                      </a:r>
                    </a:p>
                  </a:txBody>
                  <a:tcPr marL="65055" marR="650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Метрики дескриптивной статистики</a:t>
                      </a:r>
                    </a:p>
                  </a:txBody>
                  <a:tcPr marL="65055" marR="65055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99308"/>
                  </a:ext>
                </a:extLst>
              </a:tr>
              <a:tr h="3583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Среднее</a:t>
                      </a:r>
                    </a:p>
                  </a:txBody>
                  <a:tcPr marL="65055" marR="65055" marT="0" marB="0">
                    <a:lnL w="12700" cmpd="sng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Медиана</a:t>
                      </a:r>
                    </a:p>
                  </a:txBody>
                  <a:tcPr marL="65055" marR="65055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Мода</a:t>
                      </a:r>
                    </a:p>
                  </a:txBody>
                  <a:tcPr marL="65055" marR="65055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Минимум</a:t>
                      </a:r>
                    </a:p>
                  </a:txBody>
                  <a:tcPr marL="65055" marR="65055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Максимум</a:t>
                      </a:r>
                    </a:p>
                  </a:txBody>
                  <a:tcPr marL="65055" marR="65055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3881241"/>
                  </a:ext>
                </a:extLst>
              </a:tr>
              <a:tr h="740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Поколение «застоя»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12,5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12,0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11,0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0,0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27,0</a:t>
                      </a:r>
                    </a:p>
                  </a:txBody>
                  <a:tcPr marL="65055" marR="65055" marT="0" marB="0" anchor="ctr">
                    <a:lnT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23736692"/>
                  </a:ext>
                </a:extLst>
              </a:tr>
              <a:tr h="740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«Реформенное» поколение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13,3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13,0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11,0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27,0</a:t>
                      </a:r>
                    </a:p>
                  </a:txBody>
                  <a:tcPr marL="65055" marR="65055" marT="0" marB="0" anchor="ctr"/>
                </a:tc>
                <a:extLst>
                  <a:ext uri="{0D108BD9-81ED-4DB2-BD59-A6C34878D82A}">
                    <a16:rowId xmlns:a16="http://schemas.microsoft.com/office/drawing/2014/main" val="2196941163"/>
                  </a:ext>
                </a:extLst>
              </a:tr>
              <a:tr h="740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Поколение миллениалов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13,9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14,0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16,0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/>
                        <a:t>0,0</a:t>
                      </a:r>
                    </a:p>
                  </a:txBody>
                  <a:tcPr marL="65055" marR="650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25,0</a:t>
                      </a:r>
                    </a:p>
                  </a:txBody>
                  <a:tcPr marL="65055" marR="65055" marT="0" marB="0" anchor="ctr"/>
                </a:tc>
                <a:extLst>
                  <a:ext uri="{0D108BD9-81ED-4DB2-BD59-A6C34878D82A}">
                    <a16:rowId xmlns:a16="http://schemas.microsoft.com/office/drawing/2014/main" val="4024724245"/>
                  </a:ext>
                </a:extLst>
              </a:tr>
              <a:tr h="740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Поколение зумеров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9,8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10,0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9,0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0,0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/>
                        <a:t>18,0</a:t>
                      </a:r>
                    </a:p>
                  </a:txBody>
                  <a:tcPr marL="65055" marR="65055" marT="0" marB="0" anchor="ctr">
                    <a:lnB w="28575" cap="flat" cmpd="sng" algn="ctr">
                      <a:solidFill>
                        <a:srgbClr val="E203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976470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1DADC610-1981-A5BB-20B7-82B2262F6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75" y="3041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04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8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B649647-EC42-4D84-B863-B8B1BCA4AF7F}">
  <we:reference id="wa200005566" version="3.0.0.2" store="ru-RU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82</Words>
  <Application>Microsoft Office PowerPoint</Application>
  <PresentationFormat>Широкоэкранный</PresentationFormat>
  <Paragraphs>38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Тема Office</vt:lpstr>
      <vt:lpstr>Презентация PowerPoint</vt:lpstr>
      <vt:lpstr>Презентация PowerPoint</vt:lpstr>
      <vt:lpstr>Презентация PowerPoint</vt:lpstr>
      <vt:lpstr>Потенциал дополнительного профессионального образования и траекторий наставничества в России в 2026 году</vt:lpstr>
      <vt:lpstr>Оправдание ожиданий и курс обучения , %</vt:lpstr>
      <vt:lpstr>Длина траекторий различных поколений, выраженная в количестве лет обучения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yasha</dc:creator>
  <cp:lastModifiedBy>Григорьева Елена Ивановна</cp:lastModifiedBy>
  <cp:revision>25</cp:revision>
  <dcterms:created xsi:type="dcterms:W3CDTF">2023-12-11T16:42:36Z</dcterms:created>
  <dcterms:modified xsi:type="dcterms:W3CDTF">2026-01-20T14:07:08Z</dcterms:modified>
</cp:coreProperties>
</file>