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61" r:id="rId2"/>
    <p:sldMasterId id="2147483674" r:id="rId3"/>
  </p:sldMasterIdLst>
  <p:handoutMasterIdLst>
    <p:handoutMasterId r:id="rId10"/>
  </p:handoutMasterIdLst>
  <p:sldIdLst>
    <p:sldId id="276" r:id="rId4"/>
    <p:sldId id="277" r:id="rId5"/>
    <p:sldId id="281" r:id="rId6"/>
    <p:sldId id="278" r:id="rId7"/>
    <p:sldId id="279" r:id="rId8"/>
    <p:sldId id="28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5924"/>
    <a:srgbClr val="FFFFFF"/>
    <a:srgbClr val="FF0000"/>
    <a:srgbClr val="3D7B8F"/>
    <a:srgbClr val="D0D0D2"/>
    <a:srgbClr val="F6DE4B"/>
    <a:srgbClr val="01253B"/>
    <a:srgbClr val="F4B336"/>
    <a:srgbClr val="00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2" autoAdjust="0"/>
    <p:restoredTop sz="94620" autoAdjust="0"/>
  </p:normalViewPr>
  <p:slideViewPr>
    <p:cSldViewPr snapToGrid="0" showGuides="1">
      <p:cViewPr varScale="1">
        <p:scale>
          <a:sx n="119" d="100"/>
          <a:sy n="119" d="100"/>
        </p:scale>
        <p:origin x="132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2025\isras\&#1044;&#1088;&#1086;&#1073;&#1080;&#1078;&#1077;&#1074;&#1089;&#1082;&#1072;&#1103;%20&#1082;&#1086;&#1085;&#1092;&#1077;&#1088;&#1077;&#1085;&#1094;&#1080;&#1103;\&#1050;&#1085;&#1080;&#1075;&#1072;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1.8340213560956081E-2"/>
          <c:w val="0.72592428941392928"/>
          <c:h val="0.81329056068199024"/>
        </c:manualLayout>
      </c:layout>
      <c:lineChart>
        <c:grouping val="standard"/>
        <c:varyColors val="0"/>
        <c:ser>
          <c:idx val="2"/>
          <c:order val="0"/>
          <c:tx>
            <c:strRef>
              <c:f>Лист1!$A$4</c:f>
              <c:strCache>
                <c:ptCount val="1"/>
                <c:pt idx="0">
                  <c:v>Нет, не испытываю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6161374901316257E-2"/>
                  <c:y val="-5.1352597970677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C5C-49C5-A0E7-BBA08094CBCC}"/>
                </c:ext>
              </c:extLst>
            </c:dLbl>
            <c:dLbl>
              <c:idx val="2"/>
              <c:layout>
                <c:manualLayout>
                  <c:x val="-1.4918192216599667E-2"/>
                  <c:y val="-5.8688683395059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C5C-49C5-A0E7-BBA08094CBCC}"/>
                </c:ext>
              </c:extLst>
            </c:dLbl>
            <c:dLbl>
              <c:idx val="3"/>
              <c:layout>
                <c:manualLayout>
                  <c:x val="-3.3565932487349147E-2"/>
                  <c:y val="-6.6024768819441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C5C-49C5-A0E7-BBA08094CB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Лист1!$B$4:$F$4</c:f>
              <c:numCache>
                <c:formatCode>General</c:formatCode>
                <c:ptCount val="5"/>
                <c:pt idx="0">
                  <c:v>62</c:v>
                </c:pt>
                <c:pt idx="1">
                  <c:v>68</c:v>
                </c:pt>
                <c:pt idx="2">
                  <c:v>47</c:v>
                </c:pt>
                <c:pt idx="3">
                  <c:v>36</c:v>
                </c:pt>
                <c:pt idx="4">
                  <c:v>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C5C-49C5-A0E7-BBA08094CBCC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Иногда испытываю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3"/>
              <c:layout>
                <c:manualLayout>
                  <c:x val="-1.942477839289761E-2"/>
                  <c:y val="4.0394392573570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C5C-49C5-A0E7-BBA08094CB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Лист1!$B$3:$F$3</c:f>
              <c:numCache>
                <c:formatCode>General</c:formatCode>
                <c:ptCount val="5"/>
                <c:pt idx="0">
                  <c:v>27</c:v>
                </c:pt>
                <c:pt idx="1">
                  <c:v>19</c:v>
                </c:pt>
                <c:pt idx="2">
                  <c:v>32</c:v>
                </c:pt>
                <c:pt idx="3">
                  <c:v>34</c:v>
                </c:pt>
                <c:pt idx="4">
                  <c:v>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C5C-49C5-A0E7-BBA08094CBCC}"/>
            </c:ext>
          </c:extLst>
        </c:ser>
        <c:ser>
          <c:idx val="0"/>
          <c:order val="2"/>
          <c:tx>
            <c:strRef>
              <c:f>Лист1!$A$2</c:f>
              <c:strCache>
                <c:ptCount val="1"/>
                <c:pt idx="0">
                  <c:v>Да, испытываю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048936221975888E-2"/>
                  <c:y val="3.072454348515297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C5C-49C5-A0E7-BBA08094CBCC}"/>
                </c:ext>
              </c:extLst>
            </c:dLbl>
            <c:dLbl>
              <c:idx val="1"/>
              <c:layout>
                <c:manualLayout>
                  <c:x val="-7.3586234370357651E-3"/>
                  <c:y val="-4.7684438561233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C5C-49C5-A0E7-BBA08094CBCC}"/>
                </c:ext>
              </c:extLst>
            </c:dLbl>
            <c:dLbl>
              <c:idx val="2"/>
              <c:layout>
                <c:manualLayout>
                  <c:x val="-4.9727307388665858E-3"/>
                  <c:y val="4.03484698341033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C5C-49C5-A0E7-BBA08094CBCC}"/>
                </c:ext>
              </c:extLst>
            </c:dLbl>
            <c:dLbl>
              <c:idx val="3"/>
              <c:layout>
                <c:manualLayout>
                  <c:x val="-1.8647740270749526E-2"/>
                  <c:y val="8.4364982380397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C5C-49C5-A0E7-BBA08094CB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Лист1!$B$2:$F$2</c:f>
              <c:numCache>
                <c:formatCode>General</c:formatCode>
                <c:ptCount val="5"/>
                <c:pt idx="0">
                  <c:v>4</c:v>
                </c:pt>
                <c:pt idx="1">
                  <c:v>3</c:v>
                </c:pt>
                <c:pt idx="2">
                  <c:v>9</c:v>
                </c:pt>
                <c:pt idx="3">
                  <c:v>16</c:v>
                </c:pt>
                <c:pt idx="4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BC5C-49C5-A0E7-BBA08094CBCC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Лист1!$B$5:$F$5</c:f>
              <c:numCache>
                <c:formatCode>General</c:formatCode>
                <c:ptCount val="5"/>
                <c:pt idx="0">
                  <c:v>7</c:v>
                </c:pt>
                <c:pt idx="1">
                  <c:v>10</c:v>
                </c:pt>
                <c:pt idx="2">
                  <c:v>12</c:v>
                </c:pt>
                <c:pt idx="3">
                  <c:v>14</c:v>
                </c:pt>
                <c:pt idx="4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BC5C-49C5-A0E7-BBA08094CB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4419296"/>
        <c:axId val="1034420016"/>
      </c:lineChart>
      <c:catAx>
        <c:axId val="1034419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34420016"/>
        <c:crosses val="autoZero"/>
        <c:auto val="1"/>
        <c:lblAlgn val="ctr"/>
        <c:lblOffset val="100"/>
        <c:noMultiLvlLbl val="0"/>
      </c:catAx>
      <c:valAx>
        <c:axId val="10344200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34419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750537284957553"/>
          <c:y val="0.12310760044443969"/>
          <c:w val="0.23500587085681227"/>
          <c:h val="0.7537845102888596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D29C3147-0328-BF4A-FC0C-81A9BC8C08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30E8AAF-BD9A-7BAA-F38B-6BAF3472C08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EA1F9-C82A-48CC-8A34-5C573665CADC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CE9E064-9B19-7CB4-E75D-251D04B6CF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E74067C-A637-7ADD-9C00-92FEAA09CE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8FE79-4FAE-48C9-A406-5284D2CB1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81965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>
            <a:extLst>
              <a:ext uri="{FF2B5EF4-FFF2-40B4-BE49-F238E27FC236}">
                <a16:creationId xmlns:a16="http://schemas.microsoft.com/office/drawing/2014/main" id="{50F269BF-7FB2-5679-637B-9A14487711F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3618" y="357453"/>
            <a:ext cx="1169438" cy="116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2B9C4-73A7-4104-B0CB-431F20DD6C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71977" y="2194139"/>
            <a:ext cx="9725818" cy="2387600"/>
          </a:xfrm>
        </p:spPr>
        <p:txBody>
          <a:bodyPr anchor="ctr"/>
          <a:lstStyle>
            <a:lvl1pPr algn="l">
              <a:defRPr sz="3200" b="1">
                <a:solidFill>
                  <a:srgbClr val="E95924"/>
                </a:solidFill>
                <a:latin typeface="+mn-lt"/>
              </a:defRPr>
            </a:lvl1pPr>
          </a:lstStyle>
          <a:p>
            <a:r>
              <a:rPr lang="ru-RU" dirty="0"/>
              <a:t>Название доклада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5E3B90-7CA1-4965-8B06-ED44744F3C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52643" y="4907756"/>
            <a:ext cx="8402170" cy="109598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ФИО автора</a:t>
            </a:r>
          </a:p>
          <a:p>
            <a:r>
              <a:rPr lang="ru-RU" dirty="0"/>
              <a:t>Аффилиация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9C62515-70C1-6A68-469F-DF412B8A349F}"/>
              </a:ext>
            </a:extLst>
          </p:cNvPr>
          <p:cNvSpPr txBox="1"/>
          <p:nvPr userDrawn="1"/>
        </p:nvSpPr>
        <p:spPr>
          <a:xfrm>
            <a:off x="2739805" y="400118"/>
            <a:ext cx="4787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i="0" kern="1200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VII </a:t>
            </a:r>
            <a:r>
              <a:rPr lang="ru-RU" sz="1800" b="0" i="0" kern="1200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Всероссийский социологический конгресс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244832-B6F5-D5BA-3D29-43EDDC8DA087}"/>
              </a:ext>
            </a:extLst>
          </p:cNvPr>
          <p:cNvSpPr txBox="1"/>
          <p:nvPr userDrawn="1"/>
        </p:nvSpPr>
        <p:spPr>
          <a:xfrm>
            <a:off x="2739805" y="1270405"/>
            <a:ext cx="2995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i="0" kern="1200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ru-RU" sz="1800" b="0" i="0" kern="1200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en-US" sz="1800" b="0" i="0" kern="1200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ru-RU" sz="1800" b="0" i="0" kern="1200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 ноября 2025 г.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B956D5-ADC1-7AF6-F599-D562192896F4}"/>
              </a:ext>
            </a:extLst>
          </p:cNvPr>
          <p:cNvSpPr txBox="1"/>
          <p:nvPr userDrawn="1"/>
        </p:nvSpPr>
        <p:spPr>
          <a:xfrm>
            <a:off x="2739805" y="670736"/>
            <a:ext cx="7920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l" defTabSz="914400" rtl="0" eaLnBrk="1" fontAlgn="ctr" latinLnBrk="0" hangingPunct="1"/>
            <a:r>
              <a:rPr lang="ru-RU" sz="18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Социология и общество: </a:t>
            </a:r>
            <a:br>
              <a:rPr lang="en-US" sz="18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8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формирование и функционирование общественной памяти</a:t>
            </a:r>
            <a:endParaRPr lang="ru-RU" sz="2000" b="1" i="0" kern="1200" dirty="0">
              <a:solidFill>
                <a:srgbClr val="000000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4" name="Рисунок 33">
            <a:extLst>
              <a:ext uri="{FF2B5EF4-FFF2-40B4-BE49-F238E27FC236}">
                <a16:creationId xmlns:a16="http://schemas.microsoft.com/office/drawing/2014/main" id="{80F6D67B-E4FA-6492-27DE-B6E841A93F4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71978" y="4907756"/>
            <a:ext cx="1203754" cy="1103984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ru-RU" dirty="0"/>
              <a:t>Логотип организации</a:t>
            </a:r>
          </a:p>
        </p:txBody>
      </p:sp>
      <p:cxnSp>
        <p:nvCxnSpPr>
          <p:cNvPr id="11" name="Прямая соединительная линия 10" hidden="1">
            <a:extLst>
              <a:ext uri="{FF2B5EF4-FFF2-40B4-BE49-F238E27FC236}">
                <a16:creationId xmlns:a16="http://schemas.microsoft.com/office/drawing/2014/main" id="{9C007E21-C2B3-AE6F-F37F-AA005178FA09}"/>
              </a:ext>
            </a:extLst>
          </p:cNvPr>
          <p:cNvCxnSpPr>
            <a:cxnSpLocks/>
          </p:cNvCxnSpPr>
          <p:nvPr userDrawn="1"/>
        </p:nvCxnSpPr>
        <p:spPr>
          <a:xfrm>
            <a:off x="3335984" y="1537233"/>
            <a:ext cx="528093" cy="0"/>
          </a:xfrm>
          <a:prstGeom prst="line">
            <a:avLst/>
          </a:prstGeom>
          <a:ln w="41275">
            <a:solidFill>
              <a:srgbClr val="1F5B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B625BD91-7359-5111-7FB6-57955B5F6B6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016" y="311462"/>
            <a:ext cx="1014087" cy="1230425"/>
          </a:xfrm>
          <a:prstGeom prst="rect">
            <a:avLst/>
          </a:prstGeom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C198BAF8-85D4-CD8C-E9AE-853082F2B2B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083" y="1323852"/>
            <a:ext cx="715768" cy="715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0F1D395C-1BBB-DD81-A143-E276EA8E7C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495" y="1376386"/>
            <a:ext cx="860468" cy="566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A6AD0F13-4E4A-7510-0061-27B16CB007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092" y="1356374"/>
            <a:ext cx="542784" cy="547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7BFD2BC6-D164-2DEB-B24C-227E75B0AC3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425" y="1356373"/>
            <a:ext cx="937001" cy="54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00015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33">
          <p15:clr>
            <a:srgbClr val="FBAE40"/>
          </p15:clr>
        </p15:guide>
        <p15:guide id="3" orient="horz" pos="867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2CB5AB-4E51-4628-E22D-9BBD0B8F3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F22524-8FE2-B327-68B1-94CE5ADA6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059812B-1525-987F-C9D9-72A83AB242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277DDA6-1D1C-0C26-3EC1-5CA15E5AA0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CF2498-3854-432F-B9FB-C9A5D15CE08A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B0AA6D9-C081-BDB4-A3C4-05DCE3823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986291C-70BC-27C7-BA49-1362ADB5C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FA4EA2-58FB-42CA-BC53-2F7BDF94D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497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EFCFF0-9276-A333-7AA2-1B956F6B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E018CF5-9182-C1C7-2E64-B8D4B849D5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2F896D5-3D28-C3BB-2A7F-E51445709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28CFCB3-8651-887D-B206-06A09AD2A0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CF2498-3854-432F-B9FB-C9A5D15CE08A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66FC2C8-93FC-493F-8E1F-B9B979E92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86B808-0E28-9BFF-D48D-C345CAE8A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FA4EA2-58FB-42CA-BC53-2F7BDF94D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815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0797A1-B242-8530-7B54-6E5FA4667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064179F-2081-A8EA-35C9-7D63E9A25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DC366B-AAB5-EC4F-BA45-E7A933E126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CF2498-3854-432F-B9FB-C9A5D15CE08A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B7022F-A27F-87B8-B83F-D42D5D9BC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720010-FBB8-AA0B-3E77-78D1F3325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FA4EA2-58FB-42CA-BC53-2F7BDF94D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268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988B794-4702-17D9-D2A8-92A8E10B31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A9FDB13-140B-314C-A15B-0D1343236A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601600-C883-A588-9B11-CBF32E71DB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CF2498-3854-432F-B9FB-C9A5D15CE08A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0BDFE7-556D-D9B0-8034-0791E848D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3B634B-7305-158F-86B7-C58E7D8D1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FA4EA2-58FB-42CA-BC53-2F7BDF94D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579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506ACF9-31A4-FADA-CC00-16EDBA8962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43000" y="6328992"/>
            <a:ext cx="2743200" cy="365125"/>
          </a:xfrm>
          <a:prstGeom prst="rect">
            <a:avLst/>
          </a:prstGeom>
        </p:spPr>
        <p:txBody>
          <a:bodyPr/>
          <a:lstStyle/>
          <a:p>
            <a:fld id="{822EE088-687D-4ACC-8890-27CEF254B888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092DF08-A264-DEE7-3E24-ADB0096AD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545DE3-D016-4E93-1739-C41FE9A07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A159A-4664-40A6-8896-AE4F77661CE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BDF49D1A-F3EE-67EC-0741-CBCB8309EA9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43000" y="1419225"/>
            <a:ext cx="10274181" cy="935038"/>
          </a:xfrm>
        </p:spPr>
        <p:txBody>
          <a:bodyPr>
            <a:normAutofit/>
          </a:bodyPr>
          <a:lstStyle>
            <a:lvl1pPr>
              <a:defRPr sz="3200">
                <a:solidFill>
                  <a:srgbClr val="E95924"/>
                </a:solidFill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Заголовок слайда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4EFAF80A-4E4D-29E3-424A-DD6C4935369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2452688"/>
            <a:ext cx="10274181" cy="3733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/>
              <a:t>Текст слайда</a:t>
            </a:r>
          </a:p>
        </p:txBody>
      </p:sp>
    </p:spTree>
    <p:extLst>
      <p:ext uri="{BB962C8B-B14F-4D97-AF65-F5344CB8AC3E}">
        <p14:creationId xmlns:p14="http://schemas.microsoft.com/office/powerpoint/2010/main" val="25900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221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6A0840-AAF9-7935-D936-9547642E7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738264-EC23-532C-C207-0ADCE2B2B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36A461-7B0C-F3ED-E023-2243E519EB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CF2498-3854-432F-B9FB-C9A5D15CE08A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DE31E2-B521-C890-17E3-68F252052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DE0D8E-C7DC-BA9F-7E75-C6C5EE984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FA4EA2-58FB-42CA-BC53-2F7BDF94D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959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61A4BD-0B8C-DFE2-8F4D-ECB4E810E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2B430D-B96F-E7FB-8782-C60BE6D3C7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E6B3BD-DCE0-6BFE-82CD-4C3F3588CD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CF2498-3854-432F-B9FB-C9A5D15CE08A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0ADBB5-CFB0-C24F-94F7-C371475B9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70A072-C544-4028-8BC0-08A27C746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FA4EA2-58FB-42CA-BC53-2F7BDF94D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50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F3E442-B6CC-DA46-4373-109396A93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A213C4-C017-A31E-BF79-E69D640C76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14F180-1E82-6059-9D14-AD95D7F8DE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EC35AC5-D54D-59FD-75A5-8D80EC8135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CF2498-3854-432F-B9FB-C9A5D15CE08A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64BC41A-E855-D553-7D43-C2B5E4500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ACBB6D3-7DE1-9622-F196-D4128FB33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FA4EA2-58FB-42CA-BC53-2F7BDF94D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240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FDAC36-1DE7-DA41-9A9A-B54086540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8A94C9-3F7D-281C-1A75-4FB7EAAF4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22780C5-C267-EED7-65FA-F0FE96F552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EC650B0-7DFC-B868-1E7D-90952777E9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9C64B85-9F90-BA76-E8A4-2C82F8D732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1270B05-26AF-17CA-B6D3-6237334794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CF2498-3854-432F-B9FB-C9A5D15CE08A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6CA7330-8829-F82F-1E07-F92C909A6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158833E-0D75-7363-3667-F3039871A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FA4EA2-58FB-42CA-BC53-2F7BDF94D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42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92D58E-E053-5EEC-3907-8F068E2B5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18E8070-A563-DE40-B507-8E14237B8A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CF2498-3854-432F-B9FB-C9A5D15CE08A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5D6B231-D014-D536-31DE-ACCD734BE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136D8B7-4DD0-BC49-9BA0-691C0EF0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FA4EA2-58FB-42CA-BC53-2F7BDF94D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961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63F7891-37F4-02F3-8A82-5691FE15F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CF2498-3854-432F-B9FB-C9A5D15CE08A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F174A0-D01A-5852-6619-7E48F532C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6C3638B-E9B0-8009-B96F-E40556330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FA4EA2-58FB-42CA-BC53-2F7BDF94D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256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0D187B-E454-18B8-CC1E-01B0CF794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94C604-F66A-F215-6507-75FE845DD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DC7E8C-61BB-7F4A-0D8E-BD559A9C5E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05EFCB-73A5-46C6-AB21-870418647387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6CA90F-E0E4-EADA-963B-BBBF96C51B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4C6809-661B-042E-3502-266407036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98E6B7-CC35-4AD2-90DB-5B79BE73EF9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574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1A7E62-F8E1-0EDE-0DD2-23B2E106C6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451356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0000"/>
                </a:solidFill>
              </a:defRPr>
            </a:lvl1pPr>
          </a:lstStyle>
          <a:p>
            <a:fld id="{415A159A-4664-40A6-8896-AE4F77661CE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8A1FEA-0F2D-1467-8507-A00BF2279B23}"/>
              </a:ext>
            </a:extLst>
          </p:cNvPr>
          <p:cNvSpPr txBox="1"/>
          <p:nvPr userDrawn="1"/>
        </p:nvSpPr>
        <p:spPr>
          <a:xfrm>
            <a:off x="2066037" y="341927"/>
            <a:ext cx="4787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i="0" kern="1200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VII </a:t>
            </a:r>
            <a:r>
              <a:rPr lang="ru-RU" sz="1800" b="0" i="0" kern="1200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Всероссийский социологический конгресс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1D8696-FFD2-9641-6448-40273EF683C5}"/>
              </a:ext>
            </a:extLst>
          </p:cNvPr>
          <p:cNvSpPr txBox="1"/>
          <p:nvPr userDrawn="1"/>
        </p:nvSpPr>
        <p:spPr>
          <a:xfrm>
            <a:off x="2066037" y="852448"/>
            <a:ext cx="2995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i="0" kern="1200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ru-RU" sz="1800" b="0" i="0" kern="1200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en-US" sz="1800" b="0" i="0" kern="1200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ru-RU" sz="1800" b="0" i="0" kern="1200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 ноября 2025 г.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F0E8BE-6228-E51F-DA46-AF56320FFADD}"/>
              </a:ext>
            </a:extLst>
          </p:cNvPr>
          <p:cNvSpPr txBox="1"/>
          <p:nvPr userDrawn="1"/>
        </p:nvSpPr>
        <p:spPr>
          <a:xfrm>
            <a:off x="2066037" y="592534"/>
            <a:ext cx="9075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l" defTabSz="914400" rtl="0" eaLnBrk="1" fontAlgn="ctr" latinLnBrk="0" hangingPunct="1"/>
            <a:r>
              <a:rPr lang="ru-RU" sz="18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Социология и общество: формирование и функционирование общественной памяти</a:t>
            </a:r>
            <a:endParaRPr lang="ru-RU" sz="2000" b="1" i="0" kern="1200" dirty="0">
              <a:solidFill>
                <a:srgbClr val="000000"/>
              </a:solidFill>
              <a:effectLst/>
              <a:latin typeface="+mn-lt"/>
              <a:ea typeface="+mn-ea"/>
              <a:cs typeface="+mn-cs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C9F870CB-3C00-CAB7-F1F9-BAD195B4B0D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479" y="261400"/>
            <a:ext cx="823005" cy="998579"/>
          </a:xfrm>
          <a:prstGeom prst="rect">
            <a:avLst/>
          </a:prstGeom>
        </p:spPr>
      </p:pic>
      <p:sp>
        <p:nvSpPr>
          <p:cNvPr id="30" name="Заголовок 29">
            <a:extLst>
              <a:ext uri="{FF2B5EF4-FFF2-40B4-BE49-F238E27FC236}">
                <a16:creationId xmlns:a16="http://schemas.microsoft.com/office/drawing/2014/main" id="{2EEA6343-DCB1-0B6B-618E-44809CC17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7278"/>
            <a:ext cx="10515600" cy="99234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Заголовок слайда</a:t>
            </a:r>
          </a:p>
        </p:txBody>
      </p:sp>
      <p:sp>
        <p:nvSpPr>
          <p:cNvPr id="31" name="Текст 30">
            <a:extLst>
              <a:ext uri="{FF2B5EF4-FFF2-40B4-BE49-F238E27FC236}">
                <a16:creationId xmlns:a16="http://schemas.microsoft.com/office/drawing/2014/main" id="{443EE2FD-91E5-6076-2AF0-89E0974CE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606919"/>
            <a:ext cx="10515600" cy="35700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Текст слайда</a:t>
            </a:r>
          </a:p>
        </p:txBody>
      </p:sp>
      <p:sp>
        <p:nvSpPr>
          <p:cNvPr id="2048" name="Прямоугольник 2047">
            <a:extLst>
              <a:ext uri="{FF2B5EF4-FFF2-40B4-BE49-F238E27FC236}">
                <a16:creationId xmlns:a16="http://schemas.microsoft.com/office/drawing/2014/main" id="{077E9531-E2CF-C029-F8E3-5737B0960F2C}"/>
              </a:ext>
            </a:extLst>
          </p:cNvPr>
          <p:cNvSpPr/>
          <p:nvPr userDrawn="1"/>
        </p:nvSpPr>
        <p:spPr>
          <a:xfrm rot="3292392">
            <a:off x="10378952" y="6404732"/>
            <a:ext cx="264695" cy="264695"/>
          </a:xfrm>
          <a:prstGeom prst="rect">
            <a:avLst/>
          </a:prstGeom>
          <a:solidFill>
            <a:srgbClr val="F6DE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49" name="Прямоугольник 2048">
            <a:extLst>
              <a:ext uri="{FF2B5EF4-FFF2-40B4-BE49-F238E27FC236}">
                <a16:creationId xmlns:a16="http://schemas.microsoft.com/office/drawing/2014/main" id="{0B70CA89-EEB2-C641-DF0E-6D65855E9021}"/>
              </a:ext>
            </a:extLst>
          </p:cNvPr>
          <p:cNvSpPr/>
          <p:nvPr userDrawn="1"/>
        </p:nvSpPr>
        <p:spPr>
          <a:xfrm rot="3292392">
            <a:off x="10643647" y="6486865"/>
            <a:ext cx="264695" cy="264695"/>
          </a:xfrm>
          <a:prstGeom prst="rect">
            <a:avLst/>
          </a:prstGeom>
          <a:solidFill>
            <a:srgbClr val="E959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1" name="Прямоугольник 2050">
            <a:extLst>
              <a:ext uri="{FF2B5EF4-FFF2-40B4-BE49-F238E27FC236}">
                <a16:creationId xmlns:a16="http://schemas.microsoft.com/office/drawing/2014/main" id="{F8819BFF-8267-4B33-3419-ED44CC989194}"/>
              </a:ext>
            </a:extLst>
          </p:cNvPr>
          <p:cNvSpPr/>
          <p:nvPr userDrawn="1"/>
        </p:nvSpPr>
        <p:spPr>
          <a:xfrm rot="3292392">
            <a:off x="10908342" y="6372314"/>
            <a:ext cx="264695" cy="264695"/>
          </a:xfrm>
          <a:prstGeom prst="rect">
            <a:avLst/>
          </a:prstGeom>
          <a:solidFill>
            <a:srgbClr val="D0D0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2" name="Прямоугольник 2051">
            <a:extLst>
              <a:ext uri="{FF2B5EF4-FFF2-40B4-BE49-F238E27FC236}">
                <a16:creationId xmlns:a16="http://schemas.microsoft.com/office/drawing/2014/main" id="{DE93F13D-100C-7EE4-A010-EC1056B0480B}"/>
              </a:ext>
            </a:extLst>
          </p:cNvPr>
          <p:cNvSpPr/>
          <p:nvPr userDrawn="1"/>
        </p:nvSpPr>
        <p:spPr>
          <a:xfrm rot="3292392">
            <a:off x="11173037" y="6496306"/>
            <a:ext cx="264695" cy="264695"/>
          </a:xfrm>
          <a:prstGeom prst="rect">
            <a:avLst/>
          </a:prstGeom>
          <a:solidFill>
            <a:srgbClr val="3D7B8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618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0805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09D457-F6E5-439D-F675-E581CDCE5F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ED1444E-D264-5870-A5F8-DCE3649D49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Рисунок 3">
            <a:extLst>
              <a:ext uri="{FF2B5EF4-FFF2-40B4-BE49-F238E27FC236}">
                <a16:creationId xmlns:a16="http://schemas.microsoft.com/office/drawing/2014/main" id="{C11AAC9A-9125-0829-1348-0ACE7211C95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788658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9F7739B1-A352-FA5C-4C9D-DDB330CB2B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6D112A8-2DF6-AB2E-F09C-04EC841EA0F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217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5E59387-9818-AFE1-B4B3-B23CC7EDA250}"/>
              </a:ext>
            </a:extLst>
          </p:cNvPr>
          <p:cNvSpPr txBox="1"/>
          <p:nvPr/>
        </p:nvSpPr>
        <p:spPr>
          <a:xfrm>
            <a:off x="2426011" y="2632882"/>
            <a:ext cx="84655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/>
              <a:t>Пример заполнения</a:t>
            </a:r>
          </a:p>
        </p:txBody>
      </p:sp>
    </p:spTree>
    <p:extLst>
      <p:ext uri="{BB962C8B-B14F-4D97-AF65-F5344CB8AC3E}">
        <p14:creationId xmlns:p14="http://schemas.microsoft.com/office/powerpoint/2010/main" val="468541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AD394-62A7-9AE5-035D-252B76DD88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+mj-lt"/>
                <a:cs typeface="Calibri" panose="020F0502020204030204" pitchFamily="34" charset="0"/>
              </a:rPr>
              <a:t>Измерение</a:t>
            </a:r>
            <a:r>
              <a:rPr lang="ru-RU" sz="3600" dirty="0">
                <a:latin typeface="+mj-lt"/>
              </a:rPr>
              <a:t> уровня и профиля российской идентичности: преемственность и новации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7633027-2FB1-EF88-3F06-DDEC7FFF24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Иванов Петр Семенович</a:t>
            </a:r>
          </a:p>
          <a:p>
            <a:r>
              <a:rPr lang="ru-RU" dirty="0"/>
              <a:t>Институт социологии ФНИСЦ РАН</a:t>
            </a:r>
          </a:p>
        </p:txBody>
      </p:sp>
      <p:sp>
        <p:nvSpPr>
          <p:cNvPr id="6" name="Рисунок 5">
            <a:extLst>
              <a:ext uri="{FF2B5EF4-FFF2-40B4-BE49-F238E27FC236}">
                <a16:creationId xmlns:a16="http://schemas.microsoft.com/office/drawing/2014/main" id="{8D7CA243-A01E-8B88-53E9-53B976086FB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060A73-2E64-086D-EE04-C51901C50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187" y="4813858"/>
            <a:ext cx="856635" cy="949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022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10">
            <a:extLst>
              <a:ext uri="{FF2B5EF4-FFF2-40B4-BE49-F238E27FC236}">
                <a16:creationId xmlns:a16="http://schemas.microsoft.com/office/drawing/2014/main" id="{70A211C3-2D6B-BCD7-6C7C-9928C078B1E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969264" y="1393824"/>
            <a:ext cx="10040112" cy="1274763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E95924"/>
                </a:solidFill>
              </a:rPr>
              <a:t>Динамика ощущения неприязни </a:t>
            </a:r>
            <a:br>
              <a:rPr lang="ru-RU" sz="3200" dirty="0">
                <a:solidFill>
                  <a:srgbClr val="E95924"/>
                </a:solidFill>
              </a:rPr>
            </a:br>
            <a:r>
              <a:rPr lang="ru-RU" sz="3200" dirty="0">
                <a:solidFill>
                  <a:srgbClr val="E95924"/>
                </a:solidFill>
              </a:rPr>
              <a:t>к людям других национальностей, по годам, %</a:t>
            </a:r>
          </a:p>
        </p:txBody>
      </p:sp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id="{6D51F291-763F-A41D-D9D3-B2283DDACF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5495446"/>
              </p:ext>
            </p:extLst>
          </p:nvPr>
        </p:nvGraphicFramePr>
        <p:xfrm>
          <a:off x="391221" y="2463711"/>
          <a:ext cx="11189109" cy="3778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9765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A1110-C956-1039-3BA7-FE2B0C98A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10">
            <a:extLst>
              <a:ext uri="{FF2B5EF4-FFF2-40B4-BE49-F238E27FC236}">
                <a16:creationId xmlns:a16="http://schemas.microsoft.com/office/drawing/2014/main" id="{128997CA-7FF5-6939-F4CB-18F302AE557F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967570" y="1660525"/>
            <a:ext cx="10352702" cy="1274763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E95924"/>
                </a:solidFill>
              </a:rPr>
              <a:t>Оценка межнациональных отношений </a:t>
            </a:r>
            <a:br>
              <a:rPr lang="ru-RU" sz="3200" dirty="0">
                <a:solidFill>
                  <a:srgbClr val="E95924"/>
                </a:solidFill>
              </a:rPr>
            </a:br>
            <a:r>
              <a:rPr lang="ru-RU" sz="3200" dirty="0">
                <a:solidFill>
                  <a:srgbClr val="E95924"/>
                </a:solidFill>
              </a:rPr>
              <a:t>в населенном пункте (месте проживания), по годам, %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0995BDFA-FF8E-0D97-01E7-EB81AFB55A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247912"/>
              </p:ext>
            </p:extLst>
          </p:nvPr>
        </p:nvGraphicFramePr>
        <p:xfrm>
          <a:off x="967570" y="2935288"/>
          <a:ext cx="10441860" cy="2957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2973">
                  <a:extLst>
                    <a:ext uri="{9D8B030D-6E8A-4147-A177-3AD203B41FA5}">
                      <a16:colId xmlns:a16="http://schemas.microsoft.com/office/drawing/2014/main" val="803784439"/>
                    </a:ext>
                  </a:extLst>
                </a:gridCol>
                <a:gridCol w="2833771">
                  <a:extLst>
                    <a:ext uri="{9D8B030D-6E8A-4147-A177-3AD203B41FA5}">
                      <a16:colId xmlns:a16="http://schemas.microsoft.com/office/drawing/2014/main" val="1501398259"/>
                    </a:ext>
                  </a:extLst>
                </a:gridCol>
                <a:gridCol w="1879928">
                  <a:extLst>
                    <a:ext uri="{9D8B030D-6E8A-4147-A177-3AD203B41FA5}">
                      <a16:colId xmlns:a16="http://schemas.microsoft.com/office/drawing/2014/main" val="3450945412"/>
                    </a:ext>
                  </a:extLst>
                </a:gridCol>
                <a:gridCol w="2094271">
                  <a:extLst>
                    <a:ext uri="{9D8B030D-6E8A-4147-A177-3AD203B41FA5}">
                      <a16:colId xmlns:a16="http://schemas.microsoft.com/office/drawing/2014/main" val="786601606"/>
                    </a:ext>
                  </a:extLst>
                </a:gridCol>
                <a:gridCol w="2290917">
                  <a:extLst>
                    <a:ext uri="{9D8B030D-6E8A-4147-A177-3AD203B41FA5}">
                      <a16:colId xmlns:a16="http://schemas.microsoft.com/office/drawing/2014/main" val="3447070487"/>
                    </a:ext>
                  </a:extLst>
                </a:gridCol>
              </a:tblGrid>
              <a:tr h="8282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  <a:latin typeface="+mn-lt"/>
                        </a:rPr>
                        <a:t>Доброжелательные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  <a:latin typeface="+mn-lt"/>
                        </a:rPr>
                        <a:t>Нормальные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  <a:latin typeface="+mn-lt"/>
                        </a:rPr>
                        <a:t>Напряженные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  <a:latin typeface="+mn-lt"/>
                        </a:rPr>
                        <a:t>Взрывоопасные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7012209"/>
                  </a:ext>
                </a:extLst>
              </a:tr>
              <a:tr h="425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2023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25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  <a:latin typeface="+mn-lt"/>
                        </a:rPr>
                        <a:t>59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  <a:latin typeface="+mn-lt"/>
                        </a:rPr>
                        <a:t>11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8308863"/>
                  </a:ext>
                </a:extLst>
              </a:tr>
              <a:tr h="425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2022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17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64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652154"/>
                  </a:ext>
                </a:extLst>
              </a:tr>
              <a:tr h="425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  <a:latin typeface="+mn-lt"/>
                        </a:rPr>
                        <a:t>2021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62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11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6206275"/>
                  </a:ext>
                </a:extLst>
              </a:tr>
              <a:tr h="425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  <a:latin typeface="+mn-lt"/>
                        </a:rPr>
                        <a:t>2020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  <a:latin typeface="+mn-lt"/>
                        </a:rPr>
                        <a:t>13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62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12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0431264"/>
                  </a:ext>
                </a:extLst>
              </a:tr>
              <a:tr h="425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2019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42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32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9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2867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502733"/>
      </p:ext>
    </p:extLst>
  </p:cSld>
  <p:clrMapOvr>
    <a:masterClrMapping/>
  </p:clrMapOvr>
</p:sld>
</file>

<file path=ppt/theme/theme1.xml><?xml version="1.0" encoding="utf-8"?>
<a:theme xmlns:a="http://schemas.openxmlformats.org/drawingml/2006/main" name="ВСК-2025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лайд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Пустой слайд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5331</TotalTime>
  <Words>85</Words>
  <Application>Microsoft Office PowerPoint</Application>
  <PresentationFormat>Широкоэкранный</PresentationFormat>
  <Paragraphs>44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ВСК-2025</vt:lpstr>
      <vt:lpstr>Слайд</vt:lpstr>
      <vt:lpstr>Пустой слайд</vt:lpstr>
      <vt:lpstr>Презентация PowerPoint</vt:lpstr>
      <vt:lpstr>Презентация PowerPoint</vt:lpstr>
      <vt:lpstr>Презентация PowerPoint</vt:lpstr>
      <vt:lpstr>Измерение уровня и профиля российской идентичности: преемственность и новации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Григорьева Елена Ивановна</dc:creator>
  <cp:lastModifiedBy>Григорьева Елена Ивановна</cp:lastModifiedBy>
  <cp:revision>21</cp:revision>
  <dcterms:created xsi:type="dcterms:W3CDTF">2025-06-02T07:51:15Z</dcterms:created>
  <dcterms:modified xsi:type="dcterms:W3CDTF">2025-10-22T07:40:39Z</dcterms:modified>
</cp:coreProperties>
</file>