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1" r:id="rId2"/>
    <p:sldId id="260" r:id="rId3"/>
    <p:sldId id="263" r:id="rId4"/>
    <p:sldId id="265" r:id="rId5"/>
    <p:sldId id="262" r:id="rId6"/>
    <p:sldId id="266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1755355-3E9E-47D5-B5E5-4955098399A0}">
          <p14:sldIdLst>
            <p14:sldId id="261"/>
            <p14:sldId id="260"/>
            <p14:sldId id="263"/>
            <p14:sldId id="265"/>
            <p14:sldId id="262"/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5BFF"/>
    <a:srgbClr val="1B2768"/>
    <a:srgbClr val="7F24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94614" autoAdjust="0"/>
  </p:normalViewPr>
  <p:slideViewPr>
    <p:cSldViewPr snapToGrid="0">
      <p:cViewPr varScale="1">
        <p:scale>
          <a:sx n="108" d="100"/>
          <a:sy n="108" d="100"/>
        </p:scale>
        <p:origin x="660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2025\isras\&#1044;&#1088;&#1086;&#1073;&#1080;&#1078;&#1077;&#1074;&#1089;&#1082;&#1072;&#1103;%20&#1082;&#1086;&#1085;&#1092;&#1077;&#1088;&#1077;&#1085;&#1094;&#1080;&#1103;\&#1050;&#1085;&#1080;&#1075;&#1072;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1.8340213560956081E-2"/>
          <c:w val="0.72592428941392928"/>
          <c:h val="0.81329056068199024"/>
        </c:manualLayout>
      </c:layout>
      <c:lineChart>
        <c:grouping val="standard"/>
        <c:varyColors val="0"/>
        <c:ser>
          <c:idx val="2"/>
          <c:order val="0"/>
          <c:tx>
            <c:strRef>
              <c:f>Лист1!$A$4</c:f>
              <c:strCache>
                <c:ptCount val="1"/>
                <c:pt idx="0">
                  <c:v>Нет, не испытываю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6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6161374901316257E-2"/>
                  <c:y val="-5.13525979706770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DB5-4635-B067-269116448112}"/>
                </c:ext>
              </c:extLst>
            </c:dLbl>
            <c:dLbl>
              <c:idx val="2"/>
              <c:layout>
                <c:manualLayout>
                  <c:x val="-1.4918192216599667E-2"/>
                  <c:y val="-5.86886833950594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DB5-4635-B067-269116448112}"/>
                </c:ext>
              </c:extLst>
            </c:dLbl>
            <c:dLbl>
              <c:idx val="3"/>
              <c:layout>
                <c:manualLayout>
                  <c:x val="-3.3565932487349147E-2"/>
                  <c:y val="-6.60247688194419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DB5-4635-B067-26911644811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accent6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Лист1!$B$1:$F$1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Лист1!$B$4:$F$4</c:f>
              <c:numCache>
                <c:formatCode>General</c:formatCode>
                <c:ptCount val="5"/>
                <c:pt idx="0">
                  <c:v>62</c:v>
                </c:pt>
                <c:pt idx="1">
                  <c:v>68</c:v>
                </c:pt>
                <c:pt idx="2">
                  <c:v>47</c:v>
                </c:pt>
                <c:pt idx="3">
                  <c:v>36</c:v>
                </c:pt>
                <c:pt idx="4">
                  <c:v>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DB5-4635-B067-269116448112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Иногда испытываю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3"/>
              <c:layout>
                <c:manualLayout>
                  <c:x val="-1.942477839289761E-2"/>
                  <c:y val="4.03943925735709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DB5-4635-B067-26911644811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Лист1!$B$1:$F$1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Лист1!$B$3:$F$3</c:f>
              <c:numCache>
                <c:formatCode>General</c:formatCode>
                <c:ptCount val="5"/>
                <c:pt idx="0">
                  <c:v>27</c:v>
                </c:pt>
                <c:pt idx="1">
                  <c:v>19</c:v>
                </c:pt>
                <c:pt idx="2">
                  <c:v>32</c:v>
                </c:pt>
                <c:pt idx="3">
                  <c:v>34</c:v>
                </c:pt>
                <c:pt idx="4">
                  <c:v>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DB5-4635-B067-269116448112}"/>
            </c:ext>
          </c:extLst>
        </c:ser>
        <c:ser>
          <c:idx val="0"/>
          <c:order val="2"/>
          <c:tx>
            <c:strRef>
              <c:f>Лист1!$A$2</c:f>
              <c:strCache>
                <c:ptCount val="1"/>
                <c:pt idx="0">
                  <c:v>Да, испытываю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rgbClr val="C0000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048936221975888E-2"/>
                  <c:y val="3.0724543485152977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DB5-4635-B067-269116448112}"/>
                </c:ext>
              </c:extLst>
            </c:dLbl>
            <c:dLbl>
              <c:idx val="1"/>
              <c:layout>
                <c:manualLayout>
                  <c:x val="-7.3586234370357651E-3"/>
                  <c:y val="-4.76844385612339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DB5-4635-B067-269116448112}"/>
                </c:ext>
              </c:extLst>
            </c:dLbl>
            <c:dLbl>
              <c:idx val="2"/>
              <c:layout>
                <c:manualLayout>
                  <c:x val="-4.9727307388665858E-3"/>
                  <c:y val="4.03484698341033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DB5-4635-B067-269116448112}"/>
                </c:ext>
              </c:extLst>
            </c:dLbl>
            <c:dLbl>
              <c:idx val="3"/>
              <c:layout>
                <c:manualLayout>
                  <c:x val="-1.8647740270749526E-2"/>
                  <c:y val="8.43649823803979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DB5-4635-B067-26911644811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Лист1!$B$1:$F$1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Лист1!$B$2:$F$2</c:f>
              <c:numCache>
                <c:formatCode>General</c:formatCode>
                <c:ptCount val="5"/>
                <c:pt idx="0">
                  <c:v>4</c:v>
                </c:pt>
                <c:pt idx="1">
                  <c:v>3</c:v>
                </c:pt>
                <c:pt idx="2">
                  <c:v>9</c:v>
                </c:pt>
                <c:pt idx="3">
                  <c:v>16</c:v>
                </c:pt>
                <c:pt idx="4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DB5-4635-B067-269116448112}"/>
            </c:ext>
          </c:extLst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Затруднились ответить</c:v>
                </c:pt>
              </c:strCache>
            </c:strRef>
          </c:tx>
          <c:spPr>
            <a:ln w="28575" cap="rnd">
              <a:solidFill>
                <a:schemeClr val="bg1">
                  <a:lumMod val="5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50000"/>
                </a:schemeClr>
              </a:solidFill>
              <a:ln w="9525">
                <a:solidFill>
                  <a:schemeClr val="bg1">
                    <a:lumMod val="5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Лист1!$B$1:$F$1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Лист1!$B$5:$F$5</c:f>
              <c:numCache>
                <c:formatCode>General</c:formatCode>
                <c:ptCount val="5"/>
                <c:pt idx="0">
                  <c:v>7</c:v>
                </c:pt>
                <c:pt idx="1">
                  <c:v>10</c:v>
                </c:pt>
                <c:pt idx="2">
                  <c:v>12</c:v>
                </c:pt>
                <c:pt idx="3">
                  <c:v>14</c:v>
                </c:pt>
                <c:pt idx="4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DB5-4635-B067-2691164481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34419296"/>
        <c:axId val="1034420016"/>
      </c:lineChart>
      <c:catAx>
        <c:axId val="1034419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34420016"/>
        <c:crosses val="autoZero"/>
        <c:auto val="1"/>
        <c:lblAlgn val="ctr"/>
        <c:lblOffset val="100"/>
        <c:noMultiLvlLbl val="0"/>
      </c:catAx>
      <c:valAx>
        <c:axId val="103442001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0344192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5750537284957553"/>
          <c:y val="0.12310760044443969"/>
          <c:w val="0.23500587085681227"/>
          <c:h val="0.7537845102888596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C1097B-7F70-4942-B986-DA9D183F1911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04AACF-8274-4164-9883-33D279D859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3301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04AACF-8274-4164-9883-33D279D8594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9732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tif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02B9C4-73A7-4104-B0CB-431F20DD6C9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71977" y="2194139"/>
            <a:ext cx="9409996" cy="2387600"/>
          </a:xfrm>
        </p:spPr>
        <p:txBody>
          <a:bodyPr anchor="ctr"/>
          <a:lstStyle>
            <a:lvl1pPr algn="l">
              <a:defRPr sz="3200" b="1">
                <a:solidFill>
                  <a:srgbClr val="1F5BFF"/>
                </a:solidFill>
                <a:latin typeface="+mn-lt"/>
              </a:defRPr>
            </a:lvl1pPr>
          </a:lstStyle>
          <a:p>
            <a:r>
              <a:rPr lang="ru-RU" dirty="0"/>
              <a:t>Название доклада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C5E3B90-7CA1-4965-8B06-ED44744F3CD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674833" y="4907756"/>
            <a:ext cx="7907140" cy="1095980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ФИО автора</a:t>
            </a:r>
          </a:p>
          <a:p>
            <a:r>
              <a:rPr lang="ru-RU" dirty="0"/>
              <a:t>Аффилиация</a:t>
            </a:r>
          </a:p>
        </p:txBody>
      </p:sp>
      <p:sp>
        <p:nvSpPr>
          <p:cNvPr id="34" name="Рисунок 33">
            <a:extLst>
              <a:ext uri="{FF2B5EF4-FFF2-40B4-BE49-F238E27FC236}">
                <a16:creationId xmlns:a16="http://schemas.microsoft.com/office/drawing/2014/main" id="{80F6D67B-E4FA-6492-27DE-B6E841A93F4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171977" y="4907755"/>
            <a:ext cx="1423739" cy="1103985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ru-RU" dirty="0"/>
              <a:t>Логотип организации</a:t>
            </a:r>
          </a:p>
        </p:txBody>
      </p:sp>
      <p:cxnSp>
        <p:nvCxnSpPr>
          <p:cNvPr id="11" name="Прямая соединительная линия 10" hidden="1">
            <a:extLst>
              <a:ext uri="{FF2B5EF4-FFF2-40B4-BE49-F238E27FC236}">
                <a16:creationId xmlns:a16="http://schemas.microsoft.com/office/drawing/2014/main" id="{9C007E21-C2B3-AE6F-F37F-AA005178FA09}"/>
              </a:ext>
            </a:extLst>
          </p:cNvPr>
          <p:cNvCxnSpPr>
            <a:cxnSpLocks/>
          </p:cNvCxnSpPr>
          <p:nvPr userDrawn="1"/>
        </p:nvCxnSpPr>
        <p:spPr>
          <a:xfrm>
            <a:off x="3335984" y="1537233"/>
            <a:ext cx="528093" cy="0"/>
          </a:xfrm>
          <a:prstGeom prst="line">
            <a:avLst/>
          </a:prstGeom>
          <a:ln w="41275">
            <a:solidFill>
              <a:srgbClr val="1F5B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6">
            <a:extLst>
              <a:ext uri="{FF2B5EF4-FFF2-40B4-BE49-F238E27FC236}">
                <a16:creationId xmlns:a16="http://schemas.microsoft.com/office/drawing/2014/main" id="{E4B3CE34-A3B3-CF8B-FABB-D6ACF99DC1B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7921" y="607391"/>
            <a:ext cx="924909" cy="924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D3F9722E-B59A-A110-0307-4DE70DE3AC70}"/>
              </a:ext>
            </a:extLst>
          </p:cNvPr>
          <p:cNvSpPr txBox="1"/>
          <p:nvPr userDrawn="1"/>
        </p:nvSpPr>
        <p:spPr>
          <a:xfrm>
            <a:off x="4418900" y="469680"/>
            <a:ext cx="50481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 всероссийская научная конференция</a:t>
            </a:r>
            <a:endParaRPr lang="ru-RU" sz="18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8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РОССИЯ КАК ЦИВИЛИЗАЦИЯ: </a:t>
            </a:r>
            <a:br>
              <a:rPr lang="ru-RU" sz="18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8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СОЦИАЛЬНО-КУЛЬТУРНЫЕ ОСНОВАНИЯ РОССИЙСКОЙ ЖИЗНИ</a:t>
            </a:r>
            <a:endParaRPr lang="ru-RU" sz="2000" b="1" i="0" kern="1200" dirty="0">
              <a:solidFill>
                <a:srgbClr val="000000"/>
              </a:solidFill>
              <a:effectLst/>
              <a:latin typeface="+mn-lt"/>
              <a:ea typeface="+mn-ea"/>
              <a:cs typeface="+mn-cs"/>
            </a:endParaRPr>
          </a:p>
        </p:txBody>
      </p:sp>
      <p:pic>
        <p:nvPicPr>
          <p:cNvPr id="26" name="Picture 4">
            <a:extLst>
              <a:ext uri="{FF2B5EF4-FFF2-40B4-BE49-F238E27FC236}">
                <a16:creationId xmlns:a16="http://schemas.microsoft.com/office/drawing/2014/main" id="{DF9C0DF7-7669-F82A-82D2-C5EDFD0890D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937" y="667334"/>
            <a:ext cx="745715" cy="745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79884F12-1278-8DEA-430F-EC8A32E5F7AE}"/>
              </a:ext>
            </a:extLst>
          </p:cNvPr>
          <p:cNvSpPr txBox="1"/>
          <p:nvPr userDrawn="1"/>
        </p:nvSpPr>
        <p:spPr>
          <a:xfrm>
            <a:off x="4239492" y="6237061"/>
            <a:ext cx="37488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0" dirty="0">
                <a:solidFill>
                  <a:srgbClr val="000000"/>
                </a:solidFill>
                <a:effectLst/>
                <a:latin typeface="+mn-lt"/>
              </a:rPr>
              <a:t>Москва, 16-17 октября 2025 г.</a:t>
            </a:r>
            <a:endParaRPr lang="ru-RU" sz="2000" dirty="0">
              <a:latin typeface="+mn-lt"/>
            </a:endParaRPr>
          </a:p>
        </p:txBody>
      </p:sp>
      <p:pic>
        <p:nvPicPr>
          <p:cNvPr id="19" name="Рисунок 18" descr="C:\Users\Maria Ivchenkova\Desktop\2023_СМУ ИС ФНИСЦ РАН\Логотипы\лого_конференции СМУ.tif"/>
          <p:cNvPicPr/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3119" y="371180"/>
            <a:ext cx="718854" cy="124205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Рисунок 19"/>
          <p:cNvPicPr/>
          <p:nvPr userDrawn="1"/>
        </p:nvPicPr>
        <p:blipFill>
          <a:blip r:embed="rId5"/>
          <a:stretch>
            <a:fillRect/>
          </a:stretch>
        </p:blipFill>
        <p:spPr>
          <a:xfrm>
            <a:off x="2066048" y="654661"/>
            <a:ext cx="961390" cy="749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9184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733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F3BE458-8E76-4100-B5F4-40D7863F56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D2430ED-40A6-4CCE-BA82-473FD53C03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2F5F62-196D-4ADE-B4C8-0677EC926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404E-FA41-4A4B-B134-BA3599E72FBB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F2A9E96-D48C-40C6-A8AA-6D0DC5F98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115F352-B6EA-47B2-8903-748750818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7D8D-8E19-4992-B8CA-FD3BC51C46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8467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Конференция_внутрен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2A90E4-B47A-6AFC-0534-D2FC902F8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05117"/>
            <a:ext cx="9302920" cy="1325563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1F5BFF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6791DD25-41E3-051B-CFB1-9C79CBE4C89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487445"/>
            <a:ext cx="10515600" cy="4106247"/>
          </a:xfrm>
        </p:spPr>
        <p:txBody>
          <a:bodyPr/>
          <a:lstStyle/>
          <a:p>
            <a:pPr lvl="0"/>
            <a:endParaRPr lang="ru-RU" dirty="0"/>
          </a:p>
        </p:txBody>
      </p:sp>
      <p:pic>
        <p:nvPicPr>
          <p:cNvPr id="6" name="Рисунок 5" hidden="1">
            <a:extLst>
              <a:ext uri="{FF2B5EF4-FFF2-40B4-BE49-F238E27FC236}">
                <a16:creationId xmlns:a16="http://schemas.microsoft.com/office/drawing/2014/main" id="{92C87574-36CC-C4C8-A007-B961C86EBD1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35957" y="935697"/>
            <a:ext cx="1054021" cy="75437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C878B73-31DD-AB65-141F-58A16AAEFB93}"/>
              </a:ext>
            </a:extLst>
          </p:cNvPr>
          <p:cNvSpPr txBox="1"/>
          <p:nvPr userDrawn="1"/>
        </p:nvSpPr>
        <p:spPr>
          <a:xfrm>
            <a:off x="6763683" y="218480"/>
            <a:ext cx="3624350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ru-RU" sz="16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 всероссийская научная конференция</a:t>
            </a:r>
          </a:p>
          <a:p>
            <a:pPr algn="ctr"/>
            <a:r>
              <a:rPr lang="ru-RU" sz="16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СМУ ИС</a:t>
            </a:r>
            <a:r>
              <a:rPr lang="ru-RU" sz="1600" b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ФНИСЦ РАН, 2</a:t>
            </a:r>
            <a:r>
              <a:rPr lang="ru-RU" sz="1600" b="0" dirty="0">
                <a:solidFill>
                  <a:schemeClr val="tx1"/>
                </a:solidFill>
              </a:rPr>
              <a:t>025 г., Москва</a:t>
            </a:r>
          </a:p>
        </p:txBody>
      </p:sp>
      <p:cxnSp>
        <p:nvCxnSpPr>
          <p:cNvPr id="12" name="Прямая соединительная линия 11" hidden="1">
            <a:extLst>
              <a:ext uri="{FF2B5EF4-FFF2-40B4-BE49-F238E27FC236}">
                <a16:creationId xmlns:a16="http://schemas.microsoft.com/office/drawing/2014/main" id="{17E2B641-914D-FFB1-38FE-37CBCB5461F2}"/>
              </a:ext>
            </a:extLst>
          </p:cNvPr>
          <p:cNvCxnSpPr/>
          <p:nvPr userDrawn="1"/>
        </p:nvCxnSpPr>
        <p:spPr>
          <a:xfrm>
            <a:off x="9835106" y="1013175"/>
            <a:ext cx="293544" cy="0"/>
          </a:xfrm>
          <a:prstGeom prst="line">
            <a:avLst/>
          </a:prstGeom>
          <a:ln w="31750">
            <a:solidFill>
              <a:srgbClr val="1F5B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BE898656-6001-2ECD-1155-167CA8403835}"/>
              </a:ext>
            </a:extLst>
          </p:cNvPr>
          <p:cNvCxnSpPr>
            <a:cxnSpLocks/>
          </p:cNvCxnSpPr>
          <p:nvPr userDrawn="1"/>
        </p:nvCxnSpPr>
        <p:spPr>
          <a:xfrm flipV="1">
            <a:off x="5304091" y="803255"/>
            <a:ext cx="4995378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 descr="C:\Users\Maria Ivchenkova\Desktop\2023_СМУ ИС ФНИСЦ РАН\Логотипы\лого_конференции СМУ.tif">
            <a:extLst>
              <a:ext uri="{FF2B5EF4-FFF2-40B4-BE49-F238E27FC236}">
                <a16:creationId xmlns:a16="http://schemas.microsoft.com/office/drawing/2014/main" id="{D3EEDA59-8962-79BB-C9F1-12721FF274DC}"/>
              </a:ext>
            </a:extLst>
          </p:cNvPr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4945" y="182228"/>
            <a:ext cx="718854" cy="12420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74838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DB69EC-E7E6-4440-ADB8-0BA784DA3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AC97EAF-C2C6-4072-8B30-CB6DCD7AA7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E3C598B-EA87-498F-B69F-A6D972BB3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404E-FA41-4A4B-B134-BA3599E72FBB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4B451E-5A3C-4A48-B36A-9B7794D5B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C585207-D995-495E-A092-ECB76D344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7D8D-8E19-4992-B8CA-FD3BC51C46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40133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172FD7-78AA-4C2C-8B11-AAC97B063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8329FC-B426-44E0-905A-AC01CB8F2E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467838A-E086-4F59-8D21-DFCF53A832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CB2DDD0-D65D-405E-9C18-A4E7078D4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404E-FA41-4A4B-B134-BA3599E72FBB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40CC667-EE9D-48E9-B6FA-4E5F9EFFC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C6C6CEB-D6A9-4BCC-AFB0-AD6E6193A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7D8D-8E19-4992-B8CA-FD3BC51C46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78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94D3D1-9CB2-46CB-BB67-A46434F0F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A3E1833-FC4C-4166-8966-B1642BBD15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A4C267F-6A12-4402-A0BC-BE94B5F005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BBD0EDF-62DA-4CB5-A0AE-E94DDFF602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2B4C559-FFB0-4F27-A11E-C666F5070F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AA696D5-C2F5-428A-9DE3-13B373094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404E-FA41-4A4B-B134-BA3599E72FBB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15C9031-7C5E-461B-B655-D1BD689CA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2C7168E-260C-49BA-8736-EBF6C851A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7D8D-8E19-4992-B8CA-FD3BC51C46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6743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441329-0C59-4CA0-8615-D4D32C047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F32A8CB-EEDD-4105-AA3C-CF02A00D6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404E-FA41-4A4B-B134-BA3599E72FBB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6EAB8EA-6A22-4BA5-802F-87F2CBA8B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4DEB63F-4F0F-470D-8E49-2823CF39B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7D8D-8E19-4992-B8CA-FD3BC51C46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8571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693AA0A-B406-423C-8CF5-1BFA9EC29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404E-FA41-4A4B-B134-BA3599E72FBB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328CFDE-7729-4190-AB22-260148148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ADE1285-A183-4270-8FF1-F3DA6D34C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7D8D-8E19-4992-B8CA-FD3BC51C46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40536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648601-16B8-4357-ABED-A2976BC4A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1AEE006-6C7D-4D9E-A80B-1B305889CC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C0A4EF6-8D58-4FD4-88DD-E763ADBBE5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30386EF-86C7-45DF-9A60-922915E42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404E-FA41-4A4B-B134-BA3599E72FBB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756972A-EBEE-46BD-A495-E71B1EDF3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CE74152-603C-432B-A548-EFEC80B24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7D8D-8E19-4992-B8CA-FD3BC51C46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4606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88B941-D66E-44A6-AFC9-E42AC9B7A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06484B5-7FBA-42CC-95B3-B40DE2B9CD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F72B1B3-5952-4E1F-8F5A-E031A21E55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37B7E13-63A0-4E4B-9B26-37A0FCCCA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404E-FA41-4A4B-B134-BA3599E72FBB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9317FA8-DFE9-418E-864B-6918DCA9D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C5526DC-2129-4C96-9841-380FC8A21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7D8D-8E19-4992-B8CA-FD3BC51C46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8812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7E4862-7057-48BB-B58E-9A404ECD8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F021F95-F615-438A-ADA7-33DC5EC4ED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6505CA7-40F8-4A4E-9A10-086D07943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404E-FA41-4A4B-B134-BA3599E72FBB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4575F79-90D6-47BD-B1E7-BE0FDEC5B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36572EF-16CA-470A-9146-AABA789D3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A7D8D-8E19-4992-B8CA-FD3BC51C46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216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FBF025-CA91-4E68-9FD0-162EFEF76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72749D0-B91D-4618-83D3-22998760D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92462" y="1825625"/>
            <a:ext cx="566133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954DDC-6480-49AC-825E-0C5D2F8F95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0404E-FA41-4A4B-B134-BA3599E72FBB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9707F02-1577-4D06-BEDD-226F3EE653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3C1F4AB-E1C9-4894-A4D2-194B7D16BE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A7D8D-8E19-4992-B8CA-FD3BC51C46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0381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2A7343-F9F5-5144-23D0-FCEC848105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4818643-2689-1A34-693C-449CB529EDF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Рисунок 4">
            <a:extLst>
              <a:ext uri="{FF2B5EF4-FFF2-40B4-BE49-F238E27FC236}">
                <a16:creationId xmlns:a16="http://schemas.microsoft.com/office/drawing/2014/main" id="{413DC498-F28C-7F60-A921-8F7561B227F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1023328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2C9E2F65-4AF3-BFC0-6545-02FF664D8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06663"/>
            <a:ext cx="8876071" cy="132556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9F23B15C-9581-F663-C7D4-4A52383155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7733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301EF83-A39D-B037-1873-C6F604791D21}"/>
              </a:ext>
            </a:extLst>
          </p:cNvPr>
          <p:cNvSpPr txBox="1"/>
          <p:nvPr/>
        </p:nvSpPr>
        <p:spPr>
          <a:xfrm>
            <a:off x="2364936" y="2413337"/>
            <a:ext cx="84655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/>
              <a:t>Пример заполнения</a:t>
            </a:r>
          </a:p>
        </p:txBody>
      </p:sp>
    </p:spTree>
    <p:extLst>
      <p:ext uri="{BB962C8B-B14F-4D97-AF65-F5344CB8AC3E}">
        <p14:creationId xmlns:p14="http://schemas.microsoft.com/office/powerpoint/2010/main" val="54773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1CD17B-0A9A-51F3-65B4-9EE721BAFA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одзаголовок 2">
            <a:extLst>
              <a:ext uri="{FF2B5EF4-FFF2-40B4-BE49-F238E27FC236}">
                <a16:creationId xmlns:a16="http://schemas.microsoft.com/office/drawing/2014/main" id="{B2997825-6111-AE5D-5FAA-B5595EC1BFEF}"/>
              </a:ext>
            </a:extLst>
          </p:cNvPr>
          <p:cNvSpPr txBox="1">
            <a:spLocks/>
          </p:cNvSpPr>
          <p:nvPr/>
        </p:nvSpPr>
        <p:spPr>
          <a:xfrm>
            <a:off x="1991877" y="4483540"/>
            <a:ext cx="8653500" cy="12953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sz="1800" dirty="0"/>
          </a:p>
        </p:txBody>
      </p:sp>
      <p:pic>
        <p:nvPicPr>
          <p:cNvPr id="1032" name="Picture 8">
            <a:extLst>
              <a:ext uri="{FF2B5EF4-FFF2-40B4-BE49-F238E27FC236}">
                <a16:creationId xmlns:a16="http://schemas.microsoft.com/office/drawing/2014/main" id="{C26E52F0-F2EA-4441-3F33-11294DCCEB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85960" y="-1747784"/>
            <a:ext cx="295055" cy="272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Заголовок 24">
            <a:extLst>
              <a:ext uri="{FF2B5EF4-FFF2-40B4-BE49-F238E27FC236}">
                <a16:creationId xmlns:a16="http://schemas.microsoft.com/office/drawing/2014/main" id="{9F57D176-1C04-07A4-E88A-1ADBC6365E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b="1" dirty="0"/>
              <a:t>Анализ состояния </a:t>
            </a:r>
            <a:br>
              <a:rPr lang="ru-RU" b="1" dirty="0"/>
            </a:br>
            <a:r>
              <a:rPr lang="ru-RU" b="1" dirty="0"/>
              <a:t>межнациональных отношений: </a:t>
            </a:r>
            <a:br>
              <a:rPr lang="ru-RU" b="1" dirty="0"/>
            </a:br>
            <a:r>
              <a:rPr lang="ru-RU" b="1" dirty="0"/>
              <a:t>кейс Кабардино-Балкарской Республики</a:t>
            </a:r>
            <a:endParaRPr lang="ru-RU" dirty="0"/>
          </a:p>
        </p:txBody>
      </p:sp>
      <p:sp>
        <p:nvSpPr>
          <p:cNvPr id="26" name="Подзаголовок 25">
            <a:extLst>
              <a:ext uri="{FF2B5EF4-FFF2-40B4-BE49-F238E27FC236}">
                <a16:creationId xmlns:a16="http://schemas.microsoft.com/office/drawing/2014/main" id="{F0463014-126F-CA95-8C07-90AC3C01EA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Щеголькова Елена Юрьевна</a:t>
            </a:r>
          </a:p>
          <a:p>
            <a:pPr marL="0" indent="0">
              <a:buNone/>
            </a:pPr>
            <a:r>
              <a:rPr lang="ru-RU" sz="1600" dirty="0"/>
              <a:t>Институт социологии ФНИСЦ РАН</a:t>
            </a:r>
          </a:p>
          <a:p>
            <a:endParaRPr lang="ru-RU" sz="1600" dirty="0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B4F6463-82B7-D300-6995-4FA9E8823B0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A81E75D2-3D85-E5E9-0D9B-B11E9E4AE3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625" y="4705574"/>
            <a:ext cx="856635" cy="949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571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2C9E2F65-4AF3-BFC0-6545-02FF664D8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Динамика ощущения неприязни </a:t>
            </a:r>
            <a:br>
              <a:rPr lang="ru-RU" dirty="0"/>
            </a:br>
            <a:r>
              <a:rPr lang="ru-RU" dirty="0"/>
              <a:t>к людям других национальностей, по годам, %</a:t>
            </a:r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F7B04A49-CA84-ED34-B10B-5BA09D1DD6F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839797"/>
              </p:ext>
            </p:extLst>
          </p:nvPr>
        </p:nvGraphicFramePr>
        <p:xfrm>
          <a:off x="294968" y="2415585"/>
          <a:ext cx="11189109" cy="37787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6691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6888A2-1403-8BE5-2CF7-8275928E48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B94C61-B9FD-0797-AACE-4DBD99B4A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Оценка межнациональных отношений </a:t>
            </a:r>
            <a:br>
              <a:rPr lang="ru-RU" dirty="0"/>
            </a:br>
            <a:r>
              <a:rPr lang="ru-RU" dirty="0"/>
              <a:t>в населенном пункте (месте проживания), по годам, %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609588F9-D41C-5A16-3A49-C7639813A9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507284"/>
              </p:ext>
            </p:extLst>
          </p:nvPr>
        </p:nvGraphicFramePr>
        <p:xfrm>
          <a:off x="838200" y="2613025"/>
          <a:ext cx="10605116" cy="29578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63970">
                  <a:extLst>
                    <a:ext uri="{9D8B030D-6E8A-4147-A177-3AD203B41FA5}">
                      <a16:colId xmlns:a16="http://schemas.microsoft.com/office/drawing/2014/main" val="803784439"/>
                    </a:ext>
                  </a:extLst>
                </a:gridCol>
                <a:gridCol w="2878076">
                  <a:extLst>
                    <a:ext uri="{9D8B030D-6E8A-4147-A177-3AD203B41FA5}">
                      <a16:colId xmlns:a16="http://schemas.microsoft.com/office/drawing/2014/main" val="1501398259"/>
                    </a:ext>
                  </a:extLst>
                </a:gridCol>
                <a:gridCol w="1909320">
                  <a:extLst>
                    <a:ext uri="{9D8B030D-6E8A-4147-A177-3AD203B41FA5}">
                      <a16:colId xmlns:a16="http://schemas.microsoft.com/office/drawing/2014/main" val="3450945412"/>
                    </a:ext>
                  </a:extLst>
                </a:gridCol>
                <a:gridCol w="2127015">
                  <a:extLst>
                    <a:ext uri="{9D8B030D-6E8A-4147-A177-3AD203B41FA5}">
                      <a16:colId xmlns:a16="http://schemas.microsoft.com/office/drawing/2014/main" val="786601606"/>
                    </a:ext>
                  </a:extLst>
                </a:gridCol>
                <a:gridCol w="2326735">
                  <a:extLst>
                    <a:ext uri="{9D8B030D-6E8A-4147-A177-3AD203B41FA5}">
                      <a16:colId xmlns:a16="http://schemas.microsoft.com/office/drawing/2014/main" val="3447070487"/>
                    </a:ext>
                  </a:extLst>
                </a:gridCol>
              </a:tblGrid>
              <a:tr h="828265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Год</a:t>
                      </a: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u="none" strike="noStrike" dirty="0">
                          <a:effectLst/>
                          <a:latin typeface="+mn-lt"/>
                        </a:rPr>
                        <a:t>Доброжелательные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u="none" strike="noStrike" dirty="0">
                          <a:effectLst/>
                          <a:latin typeface="+mn-lt"/>
                        </a:rPr>
                        <a:t>Нормальные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u="none" strike="noStrike" dirty="0">
                          <a:effectLst/>
                          <a:latin typeface="+mn-lt"/>
                        </a:rPr>
                        <a:t>Напряженные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u="none" strike="noStrike" dirty="0">
                          <a:effectLst/>
                          <a:latin typeface="+mn-lt"/>
                        </a:rPr>
                        <a:t>Взрывоопасные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7012209"/>
                  </a:ext>
                </a:extLst>
              </a:tr>
              <a:tr h="4259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2023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25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>
                          <a:effectLst/>
                          <a:latin typeface="+mn-lt"/>
                        </a:rPr>
                        <a:t>59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>
                          <a:effectLst/>
                          <a:latin typeface="+mn-lt"/>
                        </a:rPr>
                        <a:t>11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1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8308863"/>
                  </a:ext>
                </a:extLst>
              </a:tr>
              <a:tr h="4259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2022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17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64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8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2652154"/>
                  </a:ext>
                </a:extLst>
              </a:tr>
              <a:tr h="4259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>
                          <a:effectLst/>
                          <a:latin typeface="+mn-lt"/>
                        </a:rPr>
                        <a:t>2021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7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62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11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4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6206275"/>
                  </a:ext>
                </a:extLst>
              </a:tr>
              <a:tr h="4259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>
                          <a:effectLst/>
                          <a:latin typeface="+mn-lt"/>
                        </a:rPr>
                        <a:t>2020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>
                          <a:effectLst/>
                          <a:latin typeface="+mn-lt"/>
                        </a:rPr>
                        <a:t>13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62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12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1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0431264"/>
                  </a:ext>
                </a:extLst>
              </a:tr>
              <a:tr h="4259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>
                          <a:effectLst/>
                          <a:latin typeface="+mn-lt"/>
                        </a:rPr>
                        <a:t>2019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7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>
                          <a:effectLst/>
                          <a:latin typeface="+mn-lt"/>
                        </a:rPr>
                        <a:t>42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32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4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28678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2404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8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9B649647-EC42-4D84-B863-B8B1BCA4AF7F}">
  <we:reference id="wa200005566" version="3.0.0.2" store="ru-RU" storeType="OMEX"/>
  <we:alternateReferences>
    <we:reference id="wa200005566" version="3.0.0.2" store="wa200005566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11079</TotalTime>
  <Words>86</Words>
  <Application>Microsoft Office PowerPoint</Application>
  <PresentationFormat>Широкоэкранный</PresentationFormat>
  <Paragraphs>45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Анализ состояния  межнациональных отношений:  кейс Кабардино-Балкарской Республики</vt:lpstr>
      <vt:lpstr>Динамика ощущения неприязни  к людям других национальностей, по годам, %</vt:lpstr>
      <vt:lpstr>Оценка межнациональных отношений  в населенном пункте (месте проживания), по годам, %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yasha</dc:creator>
  <cp:lastModifiedBy>Admin</cp:lastModifiedBy>
  <cp:revision>32</cp:revision>
  <dcterms:created xsi:type="dcterms:W3CDTF">2023-12-11T16:42:36Z</dcterms:created>
  <dcterms:modified xsi:type="dcterms:W3CDTF">2025-10-06T09:08:34Z</dcterms:modified>
</cp:coreProperties>
</file>